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0" r:id="rId4"/>
    <p:sldId id="289" r:id="rId5"/>
    <p:sldId id="292" r:id="rId6"/>
    <p:sldId id="293" r:id="rId7"/>
    <p:sldId id="295" r:id="rId8"/>
    <p:sldId id="294" r:id="rId9"/>
    <p:sldId id="297" r:id="rId10"/>
    <p:sldId id="296" r:id="rId11"/>
    <p:sldId id="299" r:id="rId12"/>
    <p:sldId id="298" r:id="rId13"/>
    <p:sldId id="300" r:id="rId14"/>
    <p:sldId id="301" r:id="rId15"/>
    <p:sldId id="302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86" r:id="rId27"/>
    <p:sldId id="28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DA429-3BD7-4BE6-A832-9104D4EB2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4F4BA-8FD1-4D63-1E06-9B194285D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0A4FB-05BE-2D98-7AE5-A9E1906B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BB25F-2FEB-DD39-F15E-7F7F96B8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E044C4-19A0-57A0-3A0F-3B7A81F5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78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A3415-DA0B-8ADC-6FD3-78B90310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9C0EF0-F13D-0350-4D2B-3C1DE3DA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CFBE12-E6C7-7666-3E4D-2F1CC4A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DADFAF-FB9E-7B8B-6510-EAAAF984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D53B3-B547-EBB7-96A2-313A630C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EA1EA4-AB5D-34FE-52D5-785A073C0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FA4041-4B79-AB3C-D59F-E40D2B9F8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651DA3-EBA5-CA05-92A7-F7874AA3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1BF588-0C5D-2FB0-2FED-A16D2C6D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4E1AB3-906F-EB69-6F02-98AEDEF2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6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F0D5F-56A2-8D01-2771-50BF28D0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669133-590B-E830-FE5B-23F68A6B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24D26-67A6-D905-2150-C7AC8905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42F165-0FAD-BA7D-218D-934FB1C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B4E81-7AA4-7F67-755C-1C6D3300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64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56A3-15D8-9305-8399-50B39587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06772E-A87D-0858-4F26-FF802064A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F31EC0-712F-7AD2-5D08-A3C6ED58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A70988-ED8A-3822-6167-32AA4958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AA09B0-354E-FA50-46FB-79A4E0D8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21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888E2-635C-EBA8-D042-1ED86BCF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019260-840C-1F2F-C8F2-F6C7D4DB3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A073FA-449D-DFCF-3A22-F79EAE92E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51DAAF-6370-6FE5-F96B-59940D50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174249-73EE-3059-1730-E78DE23B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F4A238-6D4F-B75B-BB00-A0BDC0AD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86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3A1F4-8B79-1C61-42C0-0F3C190D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62FF24-0CA7-9214-562B-9B68D193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63546A-A80B-1A4F-4C86-B3848AF5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58B05A-9185-760D-BCB0-8D84A6B84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3A1EE6-EF67-4B4E-7D2A-9C3ED383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475A3A-83A0-4361-1DD1-404C426D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04717C-FB3A-66C6-3E17-AD0D9AAF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D961B2-5C2E-198B-345D-F0EF6FDB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26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3651F-8699-2D1A-BE91-2F95821C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1415E7-1BAC-C5C1-655A-1754D9E7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4F1B8F-640D-A764-5835-FED4874F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E9D771-F56D-4007-C009-43B9FD65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679E8-7045-14E1-C008-B1AEE9ED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CE6F1D-6979-D1D3-5EE1-AC3A60FE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1F47D4-B39E-0555-1B84-8F0452B5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86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FEE41-07FC-73A0-E696-74213AEA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C03845-90D3-4893-7F54-3480F4A0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BF848-F221-284B-BBA0-08C1D8B8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3B2544-1F15-0FDC-DAE4-86EFA956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5BA6CB-1A39-3215-897B-77AD792C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3291A-84A8-6742-D0BD-67CD0E46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1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9ACD8-1D46-49A0-B519-C659DCB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2D2CEA-8F7B-6A8B-DF14-8358EF229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06C8B5-3F00-5920-65F7-AF750718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5B39E0-D21E-CDDF-1FE5-AE37A097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5329D6-D490-578F-CBA4-8650A6D4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F38BCE-261C-9D36-8426-717F8B4C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12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6A55B8-0F72-A6A6-8E7B-6DF4C65C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6F2A3-3385-EE7F-2324-98E38639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C02A4-FC55-C311-53E8-E263DB649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21C47-1F32-41AD-8274-18D8C6885110}" type="datetimeFigureOut">
              <a:rPr lang="pt-BR" smtClean="0"/>
              <a:t>10/08/2025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CCD25-7BDD-3490-D618-790B03949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EF8D4E-FD74-9764-14FC-4208F3E18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8B8C-D7EF-463E-B7C1-B5690968A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4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Guia de Comandos e Atalhos de Teclado do AutoCAD | Autodesk">
            <a:extLst>
              <a:ext uri="{FF2B5EF4-FFF2-40B4-BE49-F238E27FC236}">
                <a16:creationId xmlns:a16="http://schemas.microsoft.com/office/drawing/2014/main" id="{882FEFDB-18D1-24C8-3B5B-8E42A67F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r="10323"/>
          <a:stretch>
            <a:fillRect/>
          </a:stretch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88251B-B2E6-803F-F55E-18C14A0B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pt-BR" sz="4600" b="1" dirty="0">
                <a:solidFill>
                  <a:schemeClr val="bg1"/>
                </a:solidFill>
              </a:rPr>
              <a:t>Representação Digital em Segurança do Trabalho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5414E2-3A1B-87E1-2F4D-905C25E39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</a:rPr>
              <a:t>1 - Introdução ao CAD/ </a:t>
            </a:r>
            <a:r>
              <a:rPr lang="pt-BR" b="1" dirty="0" err="1">
                <a:solidFill>
                  <a:schemeClr val="bg1"/>
                </a:solidFill>
              </a:rPr>
              <a:t>LibreCAD</a:t>
            </a:r>
            <a:endParaRPr lang="pt-BR" sz="2000" b="1" dirty="0">
              <a:solidFill>
                <a:schemeClr val="bg1"/>
              </a:solidFill>
            </a:endParaRPr>
          </a:p>
          <a:p>
            <a:pPr algn="l"/>
            <a:endParaRPr lang="pt-BR" sz="2000" dirty="0">
              <a:solidFill>
                <a:schemeClr val="bg1"/>
              </a:solidFill>
            </a:endParaRP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Técnico em Segurança do Trabalho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Cleiton Dias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ETEC Uirapuru | LinkedIn">
            <a:extLst>
              <a:ext uri="{FF2B5EF4-FFF2-40B4-BE49-F238E27FC236}">
                <a16:creationId xmlns:a16="http://schemas.microsoft.com/office/drawing/2014/main" id="{638A26D4-5B4E-51A0-43BB-384A1C82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4083" cy="7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18FE2-DD51-3AED-CC8D-C3037B86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Iniciando...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C67DB-197C-4E65-ECE0-E8707D89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Menu iniciar, digitem “</a:t>
            </a:r>
            <a:r>
              <a:rPr lang="pt-BR" b="1" dirty="0" err="1"/>
              <a:t>LibreCAD</a:t>
            </a:r>
            <a:r>
              <a:rPr lang="pt-BR" dirty="0"/>
              <a:t>”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seguida, cliquem em abrir no aplicativo que aparece: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CF6431-5795-C825-2C49-46BBAF93B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67" y="2372489"/>
            <a:ext cx="3752956" cy="821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9B996E-4065-F944-FC0F-374EE953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00" b="42237"/>
          <a:stretch>
            <a:fillRect/>
          </a:stretch>
        </p:blipFill>
        <p:spPr>
          <a:xfrm>
            <a:off x="1158467" y="4041995"/>
            <a:ext cx="4482416" cy="24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6A9AA86-DC4D-FEB6-16A8-98A7A321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549" r="-2" b="8987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30D2F0-7FBD-5CCE-BCBF-A311706C18F8}"/>
              </a:ext>
            </a:extLst>
          </p:cNvPr>
          <p:cNvSpPr txBox="1"/>
          <p:nvPr/>
        </p:nvSpPr>
        <p:spPr>
          <a:xfrm>
            <a:off x="866898" y="190005"/>
            <a:ext cx="64813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chemeClr val="bg1"/>
                </a:solidFill>
              </a:rPr>
              <a:t>3° Ao abrir o programa teremos acesso a tela similar a essa...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1B1D7F1-7D29-5F5B-F9E2-6CD8CF5E1C73}"/>
              </a:ext>
            </a:extLst>
          </p:cNvPr>
          <p:cNvSpPr/>
          <p:nvPr/>
        </p:nvSpPr>
        <p:spPr>
          <a:xfrm>
            <a:off x="1793174" y="2410691"/>
            <a:ext cx="736270" cy="6293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A5E323-6FE4-CAEB-568E-3424650EAD56}"/>
              </a:ext>
            </a:extLst>
          </p:cNvPr>
          <p:cNvSpPr txBox="1"/>
          <p:nvPr/>
        </p:nvSpPr>
        <p:spPr>
          <a:xfrm>
            <a:off x="2648197" y="2540721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Esse fundo preto, é a área de desenho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7124B5-FF37-A8F6-845A-E605E630C203}"/>
              </a:ext>
            </a:extLst>
          </p:cNvPr>
          <p:cNvSpPr txBox="1"/>
          <p:nvPr/>
        </p:nvSpPr>
        <p:spPr>
          <a:xfrm>
            <a:off x="2800597" y="2693121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Esse fundo preto, é a área de desenho</a:t>
            </a:r>
          </a:p>
        </p:txBody>
      </p:sp>
    </p:spTree>
    <p:extLst>
      <p:ext uri="{BB962C8B-B14F-4D97-AF65-F5344CB8AC3E}">
        <p14:creationId xmlns:p14="http://schemas.microsoft.com/office/powerpoint/2010/main" val="318147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Padrão - ícones de interface grátis">
            <a:extLst>
              <a:ext uri="{FF2B5EF4-FFF2-40B4-BE49-F238E27FC236}">
                <a16:creationId xmlns:a16="http://schemas.microsoft.com/office/drawing/2014/main" id="{52DE8C4C-A95B-6A29-68F4-04456615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Arc 820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FB6EA0-7427-4F1A-13DB-499D9D1E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t-BR" b="1" dirty="0"/>
              <a:t>ABNT - NBR 8402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FA50F3-8687-F0C9-72AA-46158B26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Normaliza as condições para a escrita usada em Desenhos Técnicos e documentos semelhantes.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Define que as dimensões devem ser expressas em unidades do Sistema Internacional (SI), preferencialmente em milímetros.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Isso porque o milímetro permite maior precisão e é prático para detalhamento.</a:t>
            </a:r>
          </a:p>
        </p:txBody>
      </p:sp>
    </p:spTree>
    <p:extLst>
      <p:ext uri="{BB962C8B-B14F-4D97-AF65-F5344CB8AC3E}">
        <p14:creationId xmlns:p14="http://schemas.microsoft.com/office/powerpoint/2010/main" val="309943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2AD075B-7684-E5A6-A640-8EAEFB7B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20" y="4235368"/>
            <a:ext cx="4537421" cy="2129586"/>
          </a:xfrm>
          <a:noFill/>
        </p:spPr>
        <p:txBody>
          <a:bodyPr anchor="t"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Configurando </a:t>
            </a:r>
            <a:r>
              <a:rPr lang="pt-BR" b="1" dirty="0" err="1">
                <a:solidFill>
                  <a:schemeClr val="bg1"/>
                </a:solidFill>
              </a:rPr>
              <a:t>LibreCAD</a:t>
            </a:r>
            <a:r>
              <a:rPr lang="pt-BR" b="1" dirty="0">
                <a:solidFill>
                  <a:schemeClr val="bg1"/>
                </a:solidFill>
              </a:rPr>
              <a:t> para Milímetros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BA22121-E7C8-6B57-0D81-F4A4B7CD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17779"/>
            <a:ext cx="9820293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788868-9321-248C-949A-54F7B8B6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200447"/>
            <a:ext cx="5549111" cy="2129599"/>
          </a:xfrm>
          <a:noFill/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Opções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Preferências do desenho atual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Vamos na aba “Unidades”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Em “Unidade principal do desenho” selecione “Milímetro”</a:t>
            </a:r>
          </a:p>
        </p:txBody>
      </p:sp>
    </p:spTree>
    <p:extLst>
      <p:ext uri="{BB962C8B-B14F-4D97-AF65-F5344CB8AC3E}">
        <p14:creationId xmlns:p14="http://schemas.microsoft.com/office/powerpoint/2010/main" val="354970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4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07DEDF-B7C9-6604-7989-094EF3A8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t-BR" sz="2800" b="1" dirty="0"/>
              <a:t>Milímetros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97B9C-2749-7EE2-AA74-3954B7D78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400" dirty="0"/>
              <a:t>Observe que a área selecionada (verde) corresponde a milímetros no desenho (canto inferior esquerdo)</a:t>
            </a:r>
          </a:p>
          <a:p>
            <a:pPr marL="0" indent="0">
              <a:buNone/>
            </a:pPr>
            <a:endParaRPr lang="pt-BR" sz="1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FD55EE-50A3-BCB1-5038-DBFE88E5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195029"/>
            <a:ext cx="6922008" cy="45685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FC431AD-756F-BA55-75FA-A28F37688D8D}"/>
              </a:ext>
            </a:extLst>
          </p:cNvPr>
          <p:cNvSpPr/>
          <p:nvPr/>
        </p:nvSpPr>
        <p:spPr>
          <a:xfrm>
            <a:off x="4155771" y="4987636"/>
            <a:ext cx="736270" cy="6293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5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omponentes de um sistema de navegação | dpw">
            <a:extLst>
              <a:ext uri="{FF2B5EF4-FFF2-40B4-BE49-F238E27FC236}">
                <a16:creationId xmlns:a16="http://schemas.microsoft.com/office/drawing/2014/main" id="{568E72DC-037C-E4AF-FC2B-E67C65F6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" b="6842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A61BA3-6014-A8D3-1662-BB9C56C5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Navegação - LibreCAD</a:t>
            </a:r>
          </a:p>
        </p:txBody>
      </p:sp>
    </p:spTree>
    <p:extLst>
      <p:ext uri="{BB962C8B-B14F-4D97-AF65-F5344CB8AC3E}">
        <p14:creationId xmlns:p14="http://schemas.microsoft.com/office/powerpoint/2010/main" val="298873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B20A24-1202-0F3D-BEFA-37984B92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885B9F-2EA2-7725-4398-93FDBF7602E3}"/>
              </a:ext>
            </a:extLst>
          </p:cNvPr>
          <p:cNvSpPr/>
          <p:nvPr/>
        </p:nvSpPr>
        <p:spPr>
          <a:xfrm>
            <a:off x="5788429" y="1531917"/>
            <a:ext cx="493618" cy="1045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D2D1983-FB8B-2A99-1EFD-AE7704037F9B}"/>
              </a:ext>
            </a:extLst>
          </p:cNvPr>
          <p:cNvSpPr/>
          <p:nvPr/>
        </p:nvSpPr>
        <p:spPr>
          <a:xfrm>
            <a:off x="5142016" y="1959429"/>
            <a:ext cx="285007" cy="3087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99E9631-3DEF-CB9B-FB70-69EC80F5D892}"/>
              </a:ext>
            </a:extLst>
          </p:cNvPr>
          <p:cNvSpPr/>
          <p:nvPr/>
        </p:nvSpPr>
        <p:spPr>
          <a:xfrm>
            <a:off x="6572992" y="1959429"/>
            <a:ext cx="285007" cy="3087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B4A7502-772B-41B0-45C6-9846DFDBE8BD}"/>
              </a:ext>
            </a:extLst>
          </p:cNvPr>
          <p:cNvCxnSpPr>
            <a:cxnSpLocks/>
          </p:cNvCxnSpPr>
          <p:nvPr/>
        </p:nvCxnSpPr>
        <p:spPr>
          <a:xfrm flipH="1">
            <a:off x="2933205" y="2113808"/>
            <a:ext cx="216130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813791-70F8-39CB-AF2A-8B402E734366}"/>
              </a:ext>
            </a:extLst>
          </p:cNvPr>
          <p:cNvSpPr txBox="1"/>
          <p:nvPr/>
        </p:nvSpPr>
        <p:spPr>
          <a:xfrm>
            <a:off x="598381" y="1375144"/>
            <a:ext cx="2449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Botão esquerdo</a:t>
            </a:r>
          </a:p>
          <a:p>
            <a:r>
              <a:rPr lang="pt-BR" dirty="0"/>
              <a:t>Geralmente utilizamos para </a:t>
            </a:r>
          </a:p>
          <a:p>
            <a:r>
              <a:rPr lang="pt-BR" dirty="0"/>
              <a:t>selecionar e/ou indicar qual ação realizar.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FB3791-418E-0006-D964-DC5BA3BB34A7}"/>
              </a:ext>
            </a:extLst>
          </p:cNvPr>
          <p:cNvCxnSpPr>
            <a:cxnSpLocks/>
          </p:cNvCxnSpPr>
          <p:nvPr/>
        </p:nvCxnSpPr>
        <p:spPr>
          <a:xfrm>
            <a:off x="6857999" y="2113808"/>
            <a:ext cx="196536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34A5E26-79FC-DC6C-6AEF-F0FA9CDB2D1E}"/>
              </a:ext>
            </a:extLst>
          </p:cNvPr>
          <p:cNvSpPr txBox="1"/>
          <p:nvPr/>
        </p:nvSpPr>
        <p:spPr>
          <a:xfrm>
            <a:off x="9505406" y="1375144"/>
            <a:ext cx="2449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Botão direito</a:t>
            </a:r>
          </a:p>
          <a:p>
            <a:r>
              <a:rPr lang="pt-BR" dirty="0"/>
              <a:t>Geralmente utilizamos para opções extras, além das disponíveis na tela e/ou para algum atalho.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023D6F5C-5E5A-5B36-4EC2-E24F538AEF13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474423" y="2028998"/>
            <a:ext cx="2012869" cy="310876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2F06441-1B95-C543-FBC1-89B1F7DC084E}"/>
              </a:ext>
            </a:extLst>
          </p:cNvPr>
          <p:cNvSpPr txBox="1"/>
          <p:nvPr/>
        </p:nvSpPr>
        <p:spPr>
          <a:xfrm>
            <a:off x="476857" y="3851150"/>
            <a:ext cx="2449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Scroll do Mouse</a:t>
            </a:r>
          </a:p>
          <a:p>
            <a:r>
              <a:rPr lang="pt-BR" dirty="0"/>
              <a:t>Geralmente utilizamos para dar zoom ou para retirar o zoom</a:t>
            </a:r>
          </a:p>
        </p:txBody>
      </p:sp>
    </p:spTree>
    <p:extLst>
      <p:ext uri="{BB962C8B-B14F-4D97-AF65-F5344CB8AC3E}">
        <p14:creationId xmlns:p14="http://schemas.microsoft.com/office/powerpoint/2010/main" val="121354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292" name="Picture 4" descr="Mouse Scroll - Outline - Wired - Lordicon">
            <a:extLst>
              <a:ext uri="{FF2B5EF4-FFF2-40B4-BE49-F238E27FC236}">
                <a16:creationId xmlns:a16="http://schemas.microsoft.com/office/drawing/2014/main" id="{6B3A51FA-9B1E-9266-4AE1-8900C2814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1" name="Arc 1230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AD4DC1-6A15-0AD2-5CFF-8A66928E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t-BR" dirty="0"/>
              <a:t>Zoom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38A4C9-FCA3-4DB5-3A2F-1A09E4A4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pt-BR" dirty="0"/>
              <a:t>Ao rolar o </a:t>
            </a:r>
            <a:r>
              <a:rPr lang="pt-BR" b="1" dirty="0"/>
              <a:t>scroll para cima</a:t>
            </a:r>
            <a:r>
              <a:rPr lang="pt-BR" dirty="0"/>
              <a:t>, realizaremos </a:t>
            </a:r>
            <a:r>
              <a:rPr lang="pt-BR" b="1" dirty="0"/>
              <a:t>zoom no desenho</a:t>
            </a:r>
          </a:p>
          <a:p>
            <a:r>
              <a:rPr lang="pt-BR" dirty="0"/>
              <a:t>Ao rolar o </a:t>
            </a:r>
            <a:r>
              <a:rPr lang="pt-BR" b="1" dirty="0"/>
              <a:t>scroll para baixo</a:t>
            </a:r>
            <a:r>
              <a:rPr lang="pt-BR" dirty="0"/>
              <a:t>, diminuiremos o </a:t>
            </a:r>
            <a:r>
              <a:rPr lang="pt-BR" b="1" dirty="0"/>
              <a:t>zoom no desenho</a:t>
            </a:r>
          </a:p>
          <a:p>
            <a:endParaRPr lang="pt-BR" b="1" dirty="0"/>
          </a:p>
        </p:txBody>
      </p:sp>
      <p:sp>
        <p:nvSpPr>
          <p:cNvPr id="4" name="Sinal de Adição 3">
            <a:extLst>
              <a:ext uri="{FF2B5EF4-FFF2-40B4-BE49-F238E27FC236}">
                <a16:creationId xmlns:a16="http://schemas.microsoft.com/office/drawing/2014/main" id="{34C79EBD-0149-4DD2-D826-BD3CAE22AB18}"/>
              </a:ext>
            </a:extLst>
          </p:cNvPr>
          <p:cNvSpPr/>
          <p:nvPr/>
        </p:nvSpPr>
        <p:spPr>
          <a:xfrm>
            <a:off x="10058400" y="1142274"/>
            <a:ext cx="534389" cy="665018"/>
          </a:xfrm>
          <a:prstGeom prst="mathPlus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Subtração 4">
            <a:extLst>
              <a:ext uri="{FF2B5EF4-FFF2-40B4-BE49-F238E27FC236}">
                <a16:creationId xmlns:a16="http://schemas.microsoft.com/office/drawing/2014/main" id="{F81BCC45-4076-E4A0-3CF1-0D9127E6BA5E}"/>
              </a:ext>
            </a:extLst>
          </p:cNvPr>
          <p:cNvSpPr/>
          <p:nvPr/>
        </p:nvSpPr>
        <p:spPr>
          <a:xfrm>
            <a:off x="10058400" y="5043278"/>
            <a:ext cx="665018" cy="672448"/>
          </a:xfrm>
          <a:prstGeom prst="mathMinus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01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72347-EDA1-2BFF-3E0A-036DC1B3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Centro da tela X(0,0) Y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E4076F-1474-1CD3-1D4D-136CAFA4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99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6142F0-810F-48B2-D90A-CDB13426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Alguns Comandos Úteis</a:t>
            </a:r>
          </a:p>
        </p:txBody>
      </p:sp>
      <p:grpSp>
        <p:nvGrpSpPr>
          <p:cNvPr id="13321" name="Group 1332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322" name="Rectangle 1332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3" name="Rectangle 133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4" name="Rectangle 133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Ícone de Teclado srip Lineal Color | Freepik">
            <a:extLst>
              <a:ext uri="{FF2B5EF4-FFF2-40B4-BE49-F238E27FC236}">
                <a16:creationId xmlns:a16="http://schemas.microsoft.com/office/drawing/2014/main" id="{D7635A37-E42E-DEA1-55F1-C5DB3A78E1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597" y="666728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20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2F683C-5733-1D24-F03D-D2BE8C44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O que é </a:t>
            </a:r>
            <a:r>
              <a:rPr lang="en-US" sz="6000" b="1"/>
              <a:t>CAD</a:t>
            </a:r>
            <a:r>
              <a:rPr lang="en-US" sz="6000"/>
              <a:t>?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2" name="Picture 4" descr="Here's the Origins of the Nick Young Confused Face Meme">
            <a:extLst>
              <a:ext uri="{FF2B5EF4-FFF2-40B4-BE49-F238E27FC236}">
                <a16:creationId xmlns:a16="http://schemas.microsoft.com/office/drawing/2014/main" id="{4097E0A8-8D67-D812-19B3-996B44576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669" b="2"/>
          <a:stretch>
            <a:fillRect/>
          </a:stretch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E97A60-828E-2219-8E2D-2A171CE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4000" b="1" dirty="0"/>
              <a:t>ESC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2E0EE-52CF-66D8-A451-6E1B34DD4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Ao selecionar uma linha, caso queria cancelar a ação clique na tecla “ESC”.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Após fazer esse retângulo, observe que a linha continua ativa, para cancelar basta apertar “ESC” ou o botão direito do mouse.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F5DCA9-8F97-4A38-D628-9984BCDE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2" r="20547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0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50FA79-D69E-D517-0889-C7E4EFC8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664591"/>
            <a:ext cx="4777381" cy="335611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11294-DF61-33C4-A1E3-D4190261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t-BR" b="1" dirty="0"/>
              <a:t>Selecionar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74B0B-B906-0759-9E0C-86238663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Clique com o </a:t>
            </a:r>
            <a:r>
              <a:rPr lang="pt-BR" b="1" dirty="0"/>
              <a:t>botão esquerdo </a:t>
            </a:r>
            <a:r>
              <a:rPr lang="pt-BR" u="sng" dirty="0"/>
              <a:t>sobre o objeto, a seleção acontecerá.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Caso queria selecionar múltiplos itens, </a:t>
            </a:r>
            <a:r>
              <a:rPr lang="pt-BR" u="sng" dirty="0"/>
              <a:t>aperte a tecla “</a:t>
            </a:r>
            <a:r>
              <a:rPr lang="pt-BR" b="1" u="sng" dirty="0"/>
              <a:t>shift</a:t>
            </a:r>
            <a:r>
              <a:rPr lang="pt-BR" u="sng" dirty="0"/>
              <a:t>” e continue clicando nos objetos que deseja. </a:t>
            </a:r>
          </a:p>
        </p:txBody>
      </p:sp>
    </p:spTree>
    <p:extLst>
      <p:ext uri="{BB962C8B-B14F-4D97-AF65-F5344CB8AC3E}">
        <p14:creationId xmlns:p14="http://schemas.microsoft.com/office/powerpoint/2010/main" val="402723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6609DF-F680-0545-4540-7F1C0A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Remover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6F14F3-7995-09F8-D213-4D727C2C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Basta selecionar os objetos e clicar em “DELETE” no 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06F4CB11-E69C-7D81-F7CF-EC27F0DA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977623"/>
            <a:ext cx="5536001" cy="48440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371A91F-07E3-4EAC-4F92-F99A3D506490}"/>
              </a:ext>
            </a:extLst>
          </p:cNvPr>
          <p:cNvSpPr/>
          <p:nvPr/>
        </p:nvSpPr>
        <p:spPr>
          <a:xfrm>
            <a:off x="3803207" y="5106941"/>
            <a:ext cx="2264892" cy="798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80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88CC1-3B87-F820-0886-0FED32D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4000" b="1"/>
              <a:t>Mover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DCAC91-A4E1-4CC8-6B20-E451EE7F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600" dirty="0"/>
              <a:t>Selecione o objeto que deseja mover e </a:t>
            </a:r>
            <a:r>
              <a:rPr lang="pt-BR" sz="3600" b="1" dirty="0"/>
              <a:t>arraste</a:t>
            </a:r>
            <a:r>
              <a:rPr lang="pt-BR" sz="3600" dirty="0"/>
              <a:t> </a:t>
            </a:r>
            <a:r>
              <a:rPr lang="pt-BR" sz="3600" u="sng" dirty="0"/>
              <a:t>para onde deseja, </a:t>
            </a:r>
            <a:r>
              <a:rPr lang="pt-BR" sz="3600" dirty="0"/>
              <a:t>após isso </a:t>
            </a:r>
            <a:r>
              <a:rPr lang="pt-BR" sz="3600" u="sng" dirty="0"/>
              <a:t>clique para confirmar.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ADABD6-1F42-0386-F312-ECF53922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54" r="-1" b="-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BE3C6-74C3-A960-8599-B4BA6426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8E4D3F-80F0-85B9-B5C0-AB3E2254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Mover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28F269-C4D0-D36C-93DE-0958AA83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15" y="666728"/>
            <a:ext cx="5347154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Funny Memes Stickers For Chat - Mga App sa Google Play">
            <a:extLst>
              <a:ext uri="{FF2B5EF4-FFF2-40B4-BE49-F238E27FC236}">
                <a16:creationId xmlns:a16="http://schemas.microsoft.com/office/drawing/2014/main" id="{6D2BFCC9-CFA4-31BD-AD7C-9695298F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Arc 1434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3022B0-F46C-1F99-0820-9EF7ADD1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t-BR" b="1" dirty="0"/>
              <a:t>Nas aulas seguintes...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CEB14-D96B-DBEC-F26C-DEEF02EC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851"/>
            <a:ext cx="5990111" cy="4068112"/>
          </a:xfrm>
        </p:spPr>
        <p:txBody>
          <a:bodyPr>
            <a:normAutofit/>
          </a:bodyPr>
          <a:lstStyle/>
          <a:p>
            <a:r>
              <a:rPr lang="pt-BR" sz="3600" dirty="0"/>
              <a:t>Coordenadas artesianas </a:t>
            </a:r>
          </a:p>
          <a:p>
            <a:r>
              <a:rPr lang="pt-BR" sz="3600" dirty="0"/>
              <a:t>Coordenadas polares</a:t>
            </a:r>
          </a:p>
          <a:p>
            <a:r>
              <a:rPr lang="pt-BR" sz="3600" dirty="0"/>
              <a:t>Snaps</a:t>
            </a:r>
          </a:p>
        </p:txBody>
      </p:sp>
    </p:spTree>
    <p:extLst>
      <p:ext uri="{BB962C8B-B14F-4D97-AF65-F5344CB8AC3E}">
        <p14:creationId xmlns:p14="http://schemas.microsoft.com/office/powerpoint/2010/main" val="2327877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7DE6D-5BE4-7F92-A38E-5E37832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0C53E-D50C-8635-8663-756D5B81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4765"/>
            <a:ext cx="7474527" cy="1325563"/>
          </a:xfrm>
        </p:spPr>
        <p:txBody>
          <a:bodyPr>
            <a:normAutofit/>
          </a:bodyPr>
          <a:lstStyle/>
          <a:p>
            <a:r>
              <a:rPr lang="pt-BR" b="1" dirty="0"/>
              <a:t>CAD (Computer </a:t>
            </a:r>
            <a:r>
              <a:rPr lang="pt-BR" b="1" dirty="0" err="1"/>
              <a:t>Aided</a:t>
            </a:r>
            <a:r>
              <a:rPr lang="pt-BR" b="1" dirty="0"/>
              <a:t> Design)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F10417-1638-3056-87DC-B68C1489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40799"/>
            <a:ext cx="6500751" cy="52247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 dirty="0"/>
              <a:t>Desenho Assistido por Computador.</a:t>
            </a:r>
          </a:p>
          <a:p>
            <a:pPr marL="0" indent="0">
              <a:buNone/>
            </a:pPr>
            <a:endParaRPr lang="pt-BR" b="1" i="1" dirty="0"/>
          </a:p>
          <a:p>
            <a:pPr marL="0" indent="0">
              <a:buNone/>
            </a:pPr>
            <a:r>
              <a:rPr lang="pt-BR" dirty="0"/>
              <a:t>Servem para criar, editar e documentar desenhos técnicos e projetos através de um programa de computador.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Permite criar desenhos precisos usando escalas, camadas e coordenadas.</a:t>
            </a:r>
          </a:p>
          <a:p>
            <a:endParaRPr lang="pt-BR" dirty="0"/>
          </a:p>
          <a:p>
            <a:r>
              <a:rPr lang="pt-BR" dirty="0"/>
              <a:t>Facilita edições rápidas</a:t>
            </a:r>
          </a:p>
          <a:p>
            <a:endParaRPr lang="pt-BR" dirty="0"/>
          </a:p>
          <a:p>
            <a:r>
              <a:rPr lang="pt-BR" dirty="0"/>
              <a:t>Possibilita trabalhar em 2D (conteúdo do curso) e até em 3D.</a:t>
            </a:r>
          </a:p>
          <a:p>
            <a:endParaRPr lang="pt-BR" dirty="0"/>
          </a:p>
          <a:p>
            <a:r>
              <a:rPr lang="pt-BR" dirty="0"/>
              <a:t>Conseguimos utilizar padronização de acordo com as normas ABNT </a:t>
            </a:r>
          </a:p>
        </p:txBody>
      </p:sp>
      <p:pic>
        <p:nvPicPr>
          <p:cNvPr id="4" name="Picture 2" descr="Arquivo cad - ícones de arquivos e pastas grátis">
            <a:extLst>
              <a:ext uri="{FF2B5EF4-FFF2-40B4-BE49-F238E27FC236}">
                <a16:creationId xmlns:a16="http://schemas.microsoft.com/office/drawing/2014/main" id="{7E313D78-CE71-E0C0-3B2C-9D96041C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>
            <a:fillRect/>
          </a:stretch>
        </p:blipFill>
        <p:spPr bwMode="auto">
          <a:xfrm>
            <a:off x="7053320" y="1436914"/>
            <a:ext cx="4443838" cy="44438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6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AE125-AA02-E2EC-FB24-2FA967B6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Casos de Uso em Segurança do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32FB03-8F6F-E354-6933-FC3B90AB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Mapas de risco</a:t>
            </a:r>
          </a:p>
          <a:p>
            <a:r>
              <a:rPr lang="pt-BR" dirty="0"/>
              <a:t>Diagramas de combate a incêndio</a:t>
            </a:r>
          </a:p>
          <a:p>
            <a:r>
              <a:rPr lang="pt-BR" dirty="0"/>
              <a:t>Layouts de equipamentos</a:t>
            </a:r>
          </a:p>
          <a:p>
            <a:r>
              <a:rPr lang="pt-BR" dirty="0"/>
              <a:t>Planta baixa de rotas de fuga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E etc. </a:t>
            </a:r>
          </a:p>
        </p:txBody>
      </p:sp>
    </p:spTree>
    <p:extLst>
      <p:ext uri="{BB962C8B-B14F-4D97-AF65-F5344CB8AC3E}">
        <p14:creationId xmlns:p14="http://schemas.microsoft.com/office/powerpoint/2010/main" val="9427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24">
            <a:extLst>
              <a:ext uri="{FF2B5EF4-FFF2-40B4-BE49-F238E27FC236}">
                <a16:creationId xmlns:a16="http://schemas.microsoft.com/office/drawing/2014/main" id="{E817EB35-4D5C-493B-8459-98C99FD16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7" name="Arc 412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640269" flipV="1">
            <a:off x="5586861" y="-553943"/>
            <a:ext cx="3944178" cy="3944178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078BB7-8778-2A66-71B5-F7C9429A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795164" cy="1325563"/>
          </a:xfrm>
        </p:spPr>
        <p:txBody>
          <a:bodyPr>
            <a:normAutofit/>
          </a:bodyPr>
          <a:lstStyle/>
          <a:p>
            <a:r>
              <a:rPr lang="pt-BR" b="1" dirty="0"/>
              <a:t>Principais programas CAD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6C060F-7424-CBF5-5C59-8D0939179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96935"/>
            <a:ext cx="4795165" cy="3980028"/>
          </a:xfrm>
        </p:spPr>
        <p:txBody>
          <a:bodyPr>
            <a:normAutofit/>
          </a:bodyPr>
          <a:lstStyle/>
          <a:p>
            <a:r>
              <a:rPr lang="pt-BR" b="1" dirty="0"/>
              <a:t>AutoCAD</a:t>
            </a:r>
          </a:p>
          <a:p>
            <a:r>
              <a:rPr lang="pt-BR" b="1" dirty="0" err="1"/>
              <a:t>LibreCAD</a:t>
            </a:r>
            <a:endParaRPr lang="pt-BR" b="1" dirty="0"/>
          </a:p>
          <a:p>
            <a:r>
              <a:rPr lang="pt-BR" b="1" dirty="0" err="1"/>
              <a:t>BricsCAD</a:t>
            </a:r>
            <a:endParaRPr lang="pt-BR" b="1" dirty="0"/>
          </a:p>
          <a:p>
            <a:r>
              <a:rPr lang="pt-BR" b="1" dirty="0" err="1"/>
              <a:t>FreeCAD</a:t>
            </a:r>
            <a:endParaRPr lang="pt-BR" b="1" dirty="0"/>
          </a:p>
        </p:txBody>
      </p:sp>
      <p:pic>
        <p:nvPicPr>
          <p:cNvPr id="4100" name="Picture 4" descr="LibreCAD Software at best price in Hyderabad by CAD Software Dealer | ID:  17954253755">
            <a:extLst>
              <a:ext uri="{FF2B5EF4-FFF2-40B4-BE49-F238E27FC236}">
                <a16:creationId xmlns:a16="http://schemas.microsoft.com/office/drawing/2014/main" id="{1770C4ED-E207-6F6A-A5C4-DE45E17C6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77"/>
          <a:stretch>
            <a:fillRect/>
          </a:stretch>
        </p:blipFill>
        <p:spPr bwMode="auto">
          <a:xfrm>
            <a:off x="6045200" y="10"/>
            <a:ext cx="3343282" cy="2905636"/>
          </a:xfrm>
          <a:custGeom>
            <a:avLst/>
            <a:gdLst/>
            <a:ahLst/>
            <a:cxnLst/>
            <a:rect l="l" t="t" r="r" b="b"/>
            <a:pathLst>
              <a:path w="3343282" h="2905646">
                <a:moveTo>
                  <a:pt x="546801" y="0"/>
                </a:moveTo>
                <a:lnTo>
                  <a:pt x="2796481" y="0"/>
                </a:lnTo>
                <a:lnTo>
                  <a:pt x="2853670" y="51976"/>
                </a:lnTo>
                <a:cubicBezTo>
                  <a:pt x="3156177" y="354484"/>
                  <a:pt x="3343282" y="772394"/>
                  <a:pt x="3343282" y="1234005"/>
                </a:cubicBezTo>
                <a:cubicBezTo>
                  <a:pt x="3343282" y="2157227"/>
                  <a:pt x="2594863" y="2905646"/>
                  <a:pt x="1671641" y="2905646"/>
                </a:cubicBezTo>
                <a:cubicBezTo>
                  <a:pt x="748420" y="2905646"/>
                  <a:pt x="0" y="2157227"/>
                  <a:pt x="0" y="1234005"/>
                </a:cubicBezTo>
                <a:cubicBezTo>
                  <a:pt x="0" y="772394"/>
                  <a:pt x="187105" y="354484"/>
                  <a:pt x="489613" y="5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ricsCAD - Detalhes, avaliações, preço e funcionalidades">
            <a:extLst>
              <a:ext uri="{FF2B5EF4-FFF2-40B4-BE49-F238E27FC236}">
                <a16:creationId xmlns:a16="http://schemas.microsoft.com/office/drawing/2014/main" id="{9143E280-565D-87E2-B09D-E003E318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r="-4" b="-4"/>
          <a:stretch>
            <a:fillRect/>
          </a:stretch>
        </p:blipFill>
        <p:spPr bwMode="auto">
          <a:xfrm>
            <a:off x="6172241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Desenho de placa de sinalização&#10;&#10;O conteúdo gerado por IA pode estar incorreto.">
            <a:extLst>
              <a:ext uri="{FF2B5EF4-FFF2-40B4-BE49-F238E27FC236}">
                <a16:creationId xmlns:a16="http://schemas.microsoft.com/office/drawing/2014/main" id="{CF1A3E97-990C-B264-26B7-FF5BB596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64" r="12373" b="-4"/>
          <a:stretch>
            <a:fillRect/>
          </a:stretch>
        </p:blipFill>
        <p:spPr>
          <a:xfrm>
            <a:off x="9523005" y="10"/>
            <a:ext cx="2668994" cy="3864758"/>
          </a:xfrm>
          <a:custGeom>
            <a:avLst/>
            <a:gdLst/>
            <a:ahLst/>
            <a:cxnLst/>
            <a:rect l="l" t="t" r="r" b="b"/>
            <a:pathLst>
              <a:path w="2668994" h="3864768">
                <a:moveTo>
                  <a:pt x="1215406" y="0"/>
                </a:moveTo>
                <a:lnTo>
                  <a:pt x="2668994" y="0"/>
                </a:lnTo>
                <a:lnTo>
                  <a:pt x="2668994" y="3754247"/>
                </a:lnTo>
                <a:lnTo>
                  <a:pt x="2614574" y="3774165"/>
                </a:lnTo>
                <a:cubicBezTo>
                  <a:pt x="2425260" y="3833048"/>
                  <a:pt x="2223979" y="3864768"/>
                  <a:pt x="2015289" y="3864768"/>
                </a:cubicBezTo>
                <a:cubicBezTo>
                  <a:pt x="902276" y="3864768"/>
                  <a:pt x="0" y="2962492"/>
                  <a:pt x="0" y="1849479"/>
                </a:cubicBezTo>
                <a:cubicBezTo>
                  <a:pt x="0" y="1084283"/>
                  <a:pt x="426467" y="418692"/>
                  <a:pt x="1054683" y="77425"/>
                </a:cubicBezTo>
                <a:close/>
              </a:path>
            </a:pathLst>
          </a:cu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62950ED-4D4B-0759-F122-5FDD860F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r="20354" b="3"/>
          <a:stretch>
            <a:fillRect/>
          </a:stretch>
        </p:blipFill>
        <p:spPr bwMode="auto">
          <a:xfrm>
            <a:off x="10787555" y="4283927"/>
            <a:ext cx="1401397" cy="2239288"/>
          </a:xfrm>
          <a:custGeom>
            <a:avLst/>
            <a:gdLst/>
            <a:ahLst/>
            <a:cxnLst/>
            <a:rect l="l" t="t" r="r" b="b"/>
            <a:pathLst>
              <a:path w="1787791" h="2856706">
                <a:moveTo>
                  <a:pt x="1531941" y="0"/>
                </a:moveTo>
                <a:cubicBezTo>
                  <a:pt x="1584820" y="0"/>
                  <a:pt x="1637074" y="2679"/>
                  <a:pt x="1688573" y="7909"/>
                </a:cubicBezTo>
                <a:lnTo>
                  <a:pt x="1787791" y="23052"/>
                </a:lnTo>
                <a:lnTo>
                  <a:pt x="1787791" y="2856706"/>
                </a:lnTo>
                <a:lnTo>
                  <a:pt x="765053" y="2856706"/>
                </a:lnTo>
                <a:lnTo>
                  <a:pt x="675418" y="2802252"/>
                </a:lnTo>
                <a:cubicBezTo>
                  <a:pt x="267919" y="2526951"/>
                  <a:pt x="0" y="2060735"/>
                  <a:pt x="0" y="1531942"/>
                </a:cubicBezTo>
                <a:cubicBezTo>
                  <a:pt x="0" y="685873"/>
                  <a:pt x="685873" y="0"/>
                  <a:pt x="15319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5F1552-F062-3F19-E765-FE4178F0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AutoCAD</a:t>
            </a:r>
            <a:endParaRPr lang="pt-BR" sz="3400" b="1" dirty="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77331-6F32-DA9F-DFDA-718C5CB9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fontScale="70000" lnSpcReduction="20000"/>
          </a:bodyPr>
          <a:lstStyle/>
          <a:p>
            <a:r>
              <a:rPr lang="pt-BR" sz="3500" dirty="0"/>
              <a:t>Programa pago, possui um alto custo é utilizado por grandes empresas e profissionais</a:t>
            </a:r>
          </a:p>
          <a:p>
            <a:endParaRPr lang="pt-BR" sz="3500" dirty="0"/>
          </a:p>
          <a:p>
            <a:r>
              <a:rPr lang="pt-BR" sz="3500" dirty="0"/>
              <a:t>Voltado para desenhos 2D e 3D</a:t>
            </a:r>
          </a:p>
          <a:p>
            <a:endParaRPr lang="pt-BR" sz="3500" dirty="0"/>
          </a:p>
          <a:p>
            <a:r>
              <a:rPr lang="pt-BR" sz="3500" dirty="0"/>
              <a:t>Projetos arquitetônicos complexos, engenharia, indústria elétrica e etc</a:t>
            </a:r>
            <a:r>
              <a:rPr lang="pt-BR" sz="1800" dirty="0"/>
              <a:t>.</a:t>
            </a:r>
          </a:p>
          <a:p>
            <a:endParaRPr lang="pt-BR" sz="1800" dirty="0"/>
          </a:p>
        </p:txBody>
      </p:sp>
      <p:pic>
        <p:nvPicPr>
          <p:cNvPr id="5122" name="Picture 2" descr="How to Model a Simple 3D House in AutoCAD in 30 Minutes | AutoCAD 3D house">
            <a:extLst>
              <a:ext uri="{FF2B5EF4-FFF2-40B4-BE49-F238E27FC236}">
                <a16:creationId xmlns:a16="http://schemas.microsoft.com/office/drawing/2014/main" id="{A630F038-9A51-58E4-7348-5F9E76CD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27506"/>
          <a:stretch>
            <a:fillRect/>
          </a:stretch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028A5-B77B-CD7E-0012-4804B75C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672FE4-59C0-62B9-0ABE-0DA980FE5593}"/>
              </a:ext>
            </a:extLst>
          </p:cNvPr>
          <p:cNvSpPr txBox="1">
            <a:spLocks/>
          </p:cNvSpPr>
          <p:nvPr/>
        </p:nvSpPr>
        <p:spPr>
          <a:xfrm>
            <a:off x="349135" y="96587"/>
            <a:ext cx="3595678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 err="1"/>
              <a:t>LibreCAD</a:t>
            </a:r>
            <a:endParaRPr lang="en-US" b="1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8745D14-55DD-89DF-2858-1796A24EEE7E}"/>
              </a:ext>
            </a:extLst>
          </p:cNvPr>
          <p:cNvSpPr txBox="1">
            <a:spLocks/>
          </p:cNvSpPr>
          <p:nvPr/>
        </p:nvSpPr>
        <p:spPr>
          <a:xfrm>
            <a:off x="349135" y="1940439"/>
            <a:ext cx="4398605" cy="4626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OpenSource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é </a:t>
            </a:r>
            <a:r>
              <a:rPr lang="en-US" dirty="0" err="1"/>
              <a:t>gratuito</a:t>
            </a:r>
            <a:r>
              <a:rPr lang="en-US" dirty="0"/>
              <a:t> e </a:t>
            </a:r>
            <a:r>
              <a:rPr lang="en-US" dirty="0" err="1"/>
              <a:t>possui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. Pode ser </a:t>
            </a:r>
            <a:r>
              <a:rPr lang="en-US" dirty="0" err="1"/>
              <a:t>baixado</a:t>
            </a:r>
            <a:r>
              <a:rPr lang="en-US" dirty="0"/>
              <a:t> e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livremente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Voltado</a:t>
            </a:r>
            <a:r>
              <a:rPr lang="en-US" dirty="0"/>
              <a:t> para </a:t>
            </a:r>
            <a:r>
              <a:rPr lang="en-US" dirty="0" err="1"/>
              <a:t>desenhos</a:t>
            </a:r>
            <a:r>
              <a:rPr lang="en-US" dirty="0"/>
              <a:t> 2D</a:t>
            </a:r>
          </a:p>
          <a:p>
            <a:endParaRPr lang="en-US" dirty="0"/>
          </a:p>
          <a:p>
            <a:r>
              <a:rPr lang="en-US" dirty="0" err="1"/>
              <a:t>Plantas</a:t>
            </a:r>
            <a:r>
              <a:rPr lang="en-US" dirty="0"/>
              <a:t> simples,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risco</a:t>
            </a:r>
            <a:r>
              <a:rPr lang="en-US" dirty="0"/>
              <a:t>, </a:t>
            </a:r>
            <a:r>
              <a:rPr lang="en-US" dirty="0" err="1"/>
              <a:t>rotas</a:t>
            </a:r>
            <a:r>
              <a:rPr lang="en-US" dirty="0"/>
              <a:t> de </a:t>
            </a:r>
            <a:r>
              <a:rPr lang="en-US" dirty="0" err="1"/>
              <a:t>fuga</a:t>
            </a:r>
            <a:r>
              <a:rPr lang="en-US" dirty="0"/>
              <a:t> e etc.</a:t>
            </a:r>
          </a:p>
        </p:txBody>
      </p:sp>
      <p:pic>
        <p:nvPicPr>
          <p:cNvPr id="6146" name="Picture 2" descr="Librecad Tutorial: Everything You Need to Know | Liberian Geek">
            <a:extLst>
              <a:ext uri="{FF2B5EF4-FFF2-40B4-BE49-F238E27FC236}">
                <a16:creationId xmlns:a16="http://schemas.microsoft.com/office/drawing/2014/main" id="{7B0025DE-AFC0-486A-77FE-A278DECF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r="9382" b="-2"/>
          <a:stretch>
            <a:fillRect/>
          </a:stretch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7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C6024E-D4EE-FE95-1E0D-0A4CA2F3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 b="1" dirty="0" err="1"/>
              <a:t>LibreCAD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A935-D8B7-9F65-856B-A311642B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44019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err="1"/>
              <a:t>LibreCAD</a:t>
            </a:r>
            <a:r>
              <a:rPr lang="pt-BR" dirty="0"/>
              <a:t> oferece todas as ferramentas necessárias, é gratuito, leve e pode ser usado em qualquer computador. Vamos trabalhar com desenhos técnicos em 2D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Plantas baixas</a:t>
            </a:r>
          </a:p>
          <a:p>
            <a:r>
              <a:rPr lang="pt-BR" dirty="0"/>
              <a:t>Rotas de fuga</a:t>
            </a:r>
          </a:p>
          <a:p>
            <a:r>
              <a:rPr lang="pt-BR" dirty="0"/>
              <a:t>Mapas de risco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5CF157-D3C4-F27F-3B7C-A076F2F0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745" y="2229951"/>
            <a:ext cx="4114127" cy="314957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3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FAA80-7E31-D101-2000-0C57DBCA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Hands ON</a:t>
            </a:r>
          </a:p>
        </p:txBody>
      </p:sp>
      <p:grpSp>
        <p:nvGrpSpPr>
          <p:cNvPr id="7185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6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ãos no teclado Ícone de vista superior do local de trabalho do computador  | Vetor Premium">
            <a:extLst>
              <a:ext uri="{FF2B5EF4-FFF2-40B4-BE49-F238E27FC236}">
                <a16:creationId xmlns:a16="http://schemas.microsoft.com/office/drawing/2014/main" id="{CA6220D4-2F8F-709F-F82C-7C3A4A0B3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261343"/>
            <a:ext cx="5536001" cy="42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96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599</Words>
  <Application>Microsoft Office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Tema do Office</vt:lpstr>
      <vt:lpstr>Representação Digital em Segurança do Trabalho</vt:lpstr>
      <vt:lpstr>O que é CAD?</vt:lpstr>
      <vt:lpstr>CAD (Computer Aided Design)</vt:lpstr>
      <vt:lpstr>Casos de Uso em Segurança do Trabalho</vt:lpstr>
      <vt:lpstr>Principais programas CAD</vt:lpstr>
      <vt:lpstr>AutoCAD</vt:lpstr>
      <vt:lpstr>Apresentação do PowerPoint</vt:lpstr>
      <vt:lpstr>LibreCAD</vt:lpstr>
      <vt:lpstr>Hands ON</vt:lpstr>
      <vt:lpstr>Iniciando... </vt:lpstr>
      <vt:lpstr>Apresentação do PowerPoint</vt:lpstr>
      <vt:lpstr>ABNT - NBR 8402</vt:lpstr>
      <vt:lpstr>Configurando LibreCAD para Milímetros</vt:lpstr>
      <vt:lpstr>Milímetros</vt:lpstr>
      <vt:lpstr>Navegação - LibreCAD</vt:lpstr>
      <vt:lpstr>Apresentação do PowerPoint</vt:lpstr>
      <vt:lpstr>Zoom</vt:lpstr>
      <vt:lpstr>Centro da tela X(0,0) Y</vt:lpstr>
      <vt:lpstr>Alguns Comandos Úteis</vt:lpstr>
      <vt:lpstr>ESC</vt:lpstr>
      <vt:lpstr>Selecionar objetos</vt:lpstr>
      <vt:lpstr>Remover</vt:lpstr>
      <vt:lpstr>Mover</vt:lpstr>
      <vt:lpstr>Mover</vt:lpstr>
      <vt:lpstr>Nas aulas seguintes...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7</cp:revision>
  <dcterms:created xsi:type="dcterms:W3CDTF">2025-08-05T00:14:18Z</dcterms:created>
  <dcterms:modified xsi:type="dcterms:W3CDTF">2025-08-10T22:07:07Z</dcterms:modified>
</cp:coreProperties>
</file>